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notesMasterIdLst>
    <p:notesMasterId r:id="rId37"/>
  </p:notesMasterIdLst>
  <p:sldIdLst>
    <p:sldId id="259" r:id="rId5"/>
    <p:sldId id="258" r:id="rId6"/>
    <p:sldId id="260" r:id="rId7"/>
    <p:sldId id="282" r:id="rId8"/>
    <p:sldId id="281" r:id="rId9"/>
    <p:sldId id="257" r:id="rId10"/>
    <p:sldId id="280" r:id="rId11"/>
    <p:sldId id="279" r:id="rId12"/>
    <p:sldId id="271" r:id="rId13"/>
    <p:sldId id="283" r:id="rId14"/>
    <p:sldId id="284" r:id="rId15"/>
    <p:sldId id="285" r:id="rId16"/>
    <p:sldId id="286" r:id="rId17"/>
    <p:sldId id="288" r:id="rId18"/>
    <p:sldId id="289" r:id="rId19"/>
    <p:sldId id="290" r:id="rId20"/>
    <p:sldId id="302" r:id="rId21"/>
    <p:sldId id="303" r:id="rId22"/>
    <p:sldId id="287" r:id="rId23"/>
    <p:sldId id="297" r:id="rId24"/>
    <p:sldId id="298" r:id="rId25"/>
    <p:sldId id="299" r:id="rId26"/>
    <p:sldId id="300" r:id="rId27"/>
    <p:sldId id="301" r:id="rId28"/>
    <p:sldId id="304" r:id="rId29"/>
    <p:sldId id="291" r:id="rId30"/>
    <p:sldId id="293" r:id="rId31"/>
    <p:sldId id="292" r:id="rId32"/>
    <p:sldId id="294" r:id="rId33"/>
    <p:sldId id="295" r:id="rId34"/>
    <p:sldId id="296" r:id="rId35"/>
    <p:sldId id="305" r:id="rId3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67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14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880C-3C1F-4F71-97FF-72686D2C852B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5B418-8D9C-42E9-ACAE-0C3C9D277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68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5315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586D5F0E-6416-4595-8A9D-D29F46631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FAD02FE-50B4-45A0-A0A8-FC84FE2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42463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46C6E9A6-46CD-4A5E-8DEC-2FEB00D8B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2ABFAC1-38A4-42BE-9814-F7FE162E6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31937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F3CA666-A502-4A82-9B47-D76A52D86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763A392-9DF9-4F5B-80DC-A5419E9B9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59260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B7B32B3-C036-4626-9D45-307CE691C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768EA26-C9C0-4A9B-96C9-64249AD9D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9754363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X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Mx FUEL.png">
            <a:extLst>
              <a:ext uri="{FF2B5EF4-FFF2-40B4-BE49-F238E27FC236}">
                <a16:creationId xmlns:a16="http://schemas.microsoft.com/office/drawing/2014/main" id="{584E37F7-347D-4ADD-AB32-3CBD319AB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55D3595F-FDE6-4979-8D3F-72620CA4A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F331476-D596-4029-B47F-76F743D18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93939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1CD5A5-DB85-453D-B349-BD110C1542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8E5B8F1E-FA0B-4412-86BB-1B7DCBF8D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43B537E-1057-479E-B63E-A405BDBF7C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2751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525554-6EDA-4738-8CA4-EA8103DDE6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878BE882-3838-468D-9653-F0995A43A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72F8C937-DB8D-4A53-B7A9-4B86DC7EB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01130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6CF648-27FF-465C-9173-1081F128C8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B8CF10A8-B5CD-4271-A863-2872A12C1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FE09C2B-BF51-4B4F-8DF3-1902426CB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07016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CFB7A6-0DC6-47EF-86E7-DC7746A91A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95084945-7DAA-46C4-AC46-5D0B41377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5F5FBA58-93F7-48F9-BCE4-300A3E0D7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30514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PRODUCT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-6350"/>
            <a:ext cx="9201151" cy="690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009631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 descr="Mx FUEL.png">
            <a:extLst>
              <a:ext uri="{FF2B5EF4-FFF2-40B4-BE49-F238E27FC236}">
                <a16:creationId xmlns:a16="http://schemas.microsoft.com/office/drawing/2014/main" id="{41B89C58-ACB0-4587-8288-266C2637E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EAEF53-110A-4AE0-95B2-0C787855D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00C0CFB4-7ABF-406B-95FB-C2366E94E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C046D55-2470-4842-B8BF-777A3AAE4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06835"/>
      </p:ext>
    </p:extLst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DED NP &amp; PROMO 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0"/>
            <a:ext cx="91249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778403"/>
      </p:ext>
    </p:extLst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18 NP &amp; NEW PRODUCT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" y="0"/>
            <a:ext cx="91503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23963"/>
      </p:ext>
    </p:extLst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CCY NP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4" y="-4763"/>
            <a:ext cx="9140825" cy="6902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73427"/>
      </p:ext>
    </p:extLst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grpSp>
        <p:nvGrpSpPr>
          <p:cNvPr id="5" name="Group 6"/>
          <p:cNvGrpSpPr>
            <a:grpSpLocks/>
          </p:cNvGrpSpPr>
          <p:nvPr userDrawn="1"/>
        </p:nvGrpSpPr>
        <p:grpSpPr bwMode="auto">
          <a:xfrm>
            <a:off x="1600200" y="-189512"/>
            <a:ext cx="6019800" cy="1654"/>
            <a:chOff x="576" y="986"/>
            <a:chExt cx="4608" cy="1654"/>
          </a:xfrm>
        </p:grpSpPr>
        <p:sp>
          <p:nvSpPr>
            <p:cNvPr id="6" name="Line 7"/>
            <p:cNvSpPr>
              <a:spLocks noChangeShapeType="1"/>
            </p:cNvSpPr>
            <p:nvPr/>
          </p:nvSpPr>
          <p:spPr bwMode="auto">
            <a:xfrm>
              <a:off x="576" y="2640"/>
              <a:ext cx="4608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8" descr="NBHD and Logo_stacked_alt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" y="986"/>
              <a:ext cx="3744" cy="1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4419600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49530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1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8C253F8D-01F7-45E7-ADEA-7B71E412FF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863" y="1368259"/>
            <a:ext cx="4891088" cy="270844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04229E-F31F-4F33-86B1-A1561B7BF984}"/>
              </a:ext>
            </a:extLst>
          </p:cNvPr>
          <p:cNvCxnSpPr/>
          <p:nvPr userDrawn="1"/>
        </p:nvCxnSpPr>
        <p:spPr>
          <a:xfrm>
            <a:off x="1946365" y="4128951"/>
            <a:ext cx="5251269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85897"/>
      </p:ext>
    </p:extLst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462123234"/>
      </p:ext>
    </p:extLst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999122699"/>
      </p:ext>
    </p:extLst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FFFFFF"/>
                </a:solidFill>
              </a:rPr>
              <a:t>Confidential Document </a:t>
            </a:r>
            <a:r>
              <a:rPr lang="en-US" altLang="en-US" sz="600">
                <a:solidFill>
                  <a:srgbClr val="FFFFF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237026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76970"/>
      </p:ext>
    </p:extLst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92867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12AA88B-2D2D-4B8C-8CBE-2B00853EF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6E4060-1F83-44D8-8B5F-59064E32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F7839C6-A028-45FE-A839-FFDC19FC0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00487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8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1F95E54-FBED-48DB-8E75-6290631B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6B6C6DA6-9322-44A8-ABF6-1A2948126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FC74B82-AE38-4B18-BCF1-E6914E21B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0599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5198E1-A749-4A6E-94D3-248FF7CAA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5BD79E2-DC86-4CC8-903A-534288796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F1AA5AA-D711-4767-87BC-DC5264C3F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704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CA6DC2-48D0-44BD-95D5-2DE270C83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7F267BA-F55F-4361-B941-5AC62988F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D8E2D7E-AAB7-4E4A-BB9F-7C5667E48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9441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2118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8" name="Picture 7" descr="Mx FUEL.png">
            <a:extLst>
              <a:ext uri="{FF2B5EF4-FFF2-40B4-BE49-F238E27FC236}">
                <a16:creationId xmlns:a16="http://schemas.microsoft.com/office/drawing/2014/main" id="{23003C24-EDF5-4D01-99A6-B6C62342E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46939349-3698-459E-87E2-48D4AE74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8F6B0E-DE12-45F7-A588-3D4C1EBE5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0077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DD0532C0-5757-4854-B073-6655326C2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12CF3A1-1F21-4BAD-BDFB-E2A0E11B8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977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"/>
          <p:cNvSpPr txBox="1">
            <a:spLocks noChangeArrowheads="1"/>
          </p:cNvSpPr>
          <p:nvPr/>
        </p:nvSpPr>
        <p:spPr bwMode="auto">
          <a:xfrm>
            <a:off x="8626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E31937"/>
          </a:solidFill>
          <a:ln w="9525">
            <a:noFill/>
            <a:miter lim="800000"/>
            <a:headEnd/>
            <a:tailEnd/>
          </a:ln>
          <a:effectLst>
            <a:outerShdw blurRad="63500" dist="26940" dir="5400000" algn="ctr" rotWithShape="0">
              <a:schemeClr val="bg2">
                <a:alpha val="75000"/>
              </a:scheme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en-US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028" name="Picture 6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1676400" cy="75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64536-8E0A-40CF-B9C2-688B84B04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01042" y="6639870"/>
            <a:ext cx="665312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6399D-0446-4ECA-99CB-670233B75CA6}" type="datetime1">
              <a:rPr lang="en-US" smtClean="0"/>
              <a:t>2/21/23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AA932-995F-47AB-976E-F9980937A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0808" y="6650339"/>
            <a:ext cx="397893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4E5F9-EC7D-489A-A34C-64188F0A9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92" r:id="rId4"/>
    <p:sldLayoutId id="2147483789" r:id="rId5"/>
    <p:sldLayoutId id="2147483790" r:id="rId6"/>
    <p:sldLayoutId id="2147483781" r:id="rId7"/>
    <p:sldLayoutId id="2147483779" r:id="rId8"/>
    <p:sldLayoutId id="2147483780" r:id="rId9"/>
    <p:sldLayoutId id="2147483782" r:id="rId10"/>
    <p:sldLayoutId id="2147483783" r:id="rId11"/>
    <p:sldLayoutId id="2147483784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812" r:id="rId27"/>
    <p:sldLayoutId id="2147483813" r:id="rId28"/>
  </p:sldLayoutIdLst>
  <p:transition>
    <p:fade thruBlk="1"/>
  </p:transition>
  <p:hf hdr="0" ftr="0"/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2112D"/>
        </a:buClr>
        <a:buSzPct val="12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E31937"/>
        </a:buClr>
        <a:buSzPct val="12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679D7-46F2-448C-A335-9698DB50F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2369212"/>
            <a:ext cx="8111067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0C1DC-E6D6-44E3-8B5A-097962F33801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877355" y="3520677"/>
            <a:ext cx="7436912" cy="2389056"/>
          </a:xfrm>
        </p:spPr>
        <p:txBody>
          <a:bodyPr>
            <a:normAutofit/>
          </a:bodyPr>
          <a:lstStyle/>
          <a:p>
            <a:r>
              <a:rPr lang="en-US" dirty="0"/>
              <a:t>CS6330 Final Project</a:t>
            </a:r>
          </a:p>
          <a:p>
            <a:endParaRPr lang="en-US" dirty="0"/>
          </a:p>
          <a:p>
            <a:r>
              <a:rPr lang="en-US" dirty="0"/>
              <a:t>Dan Olson</a:t>
            </a:r>
          </a:p>
          <a:p>
            <a:r>
              <a:rPr lang="en-US" dirty="0"/>
              <a:t>Rich Lukas</a:t>
            </a:r>
          </a:p>
          <a:p>
            <a:r>
              <a:rPr lang="en-US" dirty="0"/>
              <a:t>Robert (George) Burkhardt</a:t>
            </a:r>
          </a:p>
        </p:txBody>
      </p:sp>
    </p:spTree>
    <p:extLst>
      <p:ext uri="{BB962C8B-B14F-4D97-AF65-F5344CB8AC3E}">
        <p14:creationId xmlns:p14="http://schemas.microsoft.com/office/powerpoint/2010/main" val="3417042621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the First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</p:spTree>
    <p:extLst>
      <p:ext uri="{BB962C8B-B14F-4D97-AF65-F5344CB8AC3E}">
        <p14:creationId xmlns:p14="http://schemas.microsoft.com/office/powerpoint/2010/main" val="4039928069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Individuals</a:t>
            </a:r>
          </a:p>
          <a:p>
            <a:pPr lvl="1"/>
            <a:r>
              <a:rPr lang="en-US" dirty="0"/>
              <a:t>Our baseline model was a Logistic Regression Classifier. We tested a velocity only and acceleration only version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A094F6D-3A5C-5DBA-5E4C-63F3A46FC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41" y="2486519"/>
            <a:ext cx="4136689" cy="326692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9FA46C-9BC0-1A20-A018-4F86C325F5C5}"/>
              </a:ext>
            </a:extLst>
          </p:cNvPr>
          <p:cNvSpPr txBox="1"/>
          <p:nvPr/>
        </p:nvSpPr>
        <p:spPr>
          <a:xfrm>
            <a:off x="1058735" y="5972584"/>
            <a:ext cx="2377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Angular Velocity Only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99BF4A-38E4-0DD9-03B0-124F6C32B88F}"/>
              </a:ext>
            </a:extLst>
          </p:cNvPr>
          <p:cNvSpPr txBox="1"/>
          <p:nvPr/>
        </p:nvSpPr>
        <p:spPr>
          <a:xfrm>
            <a:off x="5381625" y="5950461"/>
            <a:ext cx="2839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Angular Acceleration Only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6B1E417-51A3-7C49-E7DD-8DB242D2C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970" y="2486519"/>
            <a:ext cx="4136689" cy="326692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59807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Iteration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Model</a:t>
            </a:r>
          </a:p>
          <a:p>
            <a:pPr lvl="1"/>
            <a:r>
              <a:rPr lang="en-US" dirty="0"/>
              <a:t>We then built a model using both angular velocity and acceleration, and applied a low pass filter to smooth the data.  The results were slightly better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7F0BDF-216F-2552-2A56-2C6806061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759" y="2613392"/>
            <a:ext cx="4666481" cy="368532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49181478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Logistic Model</a:t>
            </a:r>
          </a:p>
          <a:p>
            <a:pPr lvl="1"/>
            <a:r>
              <a:rPr lang="en-US" dirty="0"/>
              <a:t>After looking at the outliers, we added an additional EWMA (exponentially weighted moving average) filter with a half-life of 100ms to add more trend data to the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C9667C9-F937-7ADB-93AB-4B9BBF45C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722" y="2683933"/>
            <a:ext cx="4494556" cy="354954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600335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Exploring Other Classifier Types</a:t>
            </a:r>
          </a:p>
          <a:p>
            <a:pPr lvl="1"/>
            <a:r>
              <a:rPr lang="en-US" dirty="0"/>
              <a:t>The KNN model did the best, outperforming all other models.  All models were built on stratified Train Test data and compared using a separate validation dataset</a:t>
            </a:r>
          </a:p>
          <a:p>
            <a:pPr lvl="1"/>
            <a:r>
              <a:rPr lang="en-US" dirty="0"/>
              <a:t>However, the KNN might not translate well to embedded devices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B850C83-F9B0-C720-C631-2B72AE39D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672524"/>
              </p:ext>
            </p:extLst>
          </p:nvPr>
        </p:nvGraphicFramePr>
        <p:xfrm>
          <a:off x="1619250" y="3318933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Balanced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0.9688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0.9437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0.9703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none" strike="noStrike" dirty="0">
                          <a:effectLst/>
                        </a:rPr>
                        <a:t>0.9961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0.9818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617591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587F60F-1E30-B769-43EC-F0997A418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503" y="1613228"/>
            <a:ext cx="5530993" cy="45630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077651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8" name="gf.mp4">
            <a:hlinkClick r:id="" action="ppaction://media"/>
            <a:extLst>
              <a:ext uri="{FF2B5EF4-FFF2-40B4-BE49-F238E27FC236}">
                <a16:creationId xmlns:a16="http://schemas.microsoft.com/office/drawing/2014/main" id="{EA19FA93-0A75-30B3-3079-30683C695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1433" y="1656210"/>
            <a:ext cx="5681133" cy="42608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4117949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To reduce the feature set for user identification, a CART (classification and regression tree) analysis was performed on the Decision Tree Classifier (which had results like the KNN)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1BBDA-3649-93AD-D13D-5167C7415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508" y="2819401"/>
            <a:ext cx="4244308" cy="335191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3328719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To reduce the feature set for user identification, a CART (classification and regression tree) analysis was performed on the Decision Tree Classifier (which had results like the KNN)</a:t>
            </a:r>
          </a:p>
          <a:p>
            <a:pPr lvl="1"/>
            <a:r>
              <a:rPr lang="en-US" dirty="0"/>
              <a:t>The CART analysis shows that the exponentially Weighted filtered terms have the greatest significance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1BBDA-3649-93AD-D13D-5167C7415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56" y="3354908"/>
            <a:ext cx="3380810" cy="2669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9BEBB63D-60C0-7951-A48A-8E0262C84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461412"/>
              </p:ext>
            </p:extLst>
          </p:nvPr>
        </p:nvGraphicFramePr>
        <p:xfrm>
          <a:off x="4603932" y="3429000"/>
          <a:ext cx="415078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5392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2075392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dirty="0" err="1">
                          <a:effectLst/>
                        </a:rPr>
                        <a:t>gFyE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0.638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gFxE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0.212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wzE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0.076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gFzE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0.023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u="none" strike="noStrike" dirty="0" err="1">
                          <a:effectLst/>
                        </a:rPr>
                        <a:t>wx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6F31721-2C21-6FD6-2D69-EC03CD98C80F}"/>
              </a:ext>
            </a:extLst>
          </p:cNvPr>
          <p:cNvSpPr txBox="1"/>
          <p:nvPr/>
        </p:nvSpPr>
        <p:spPr>
          <a:xfrm>
            <a:off x="465667" y="6092872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Reduced to </a:t>
            </a:r>
            <a:r>
              <a:rPr lang="en-US" dirty="0" err="1"/>
              <a:t>gFxE</a:t>
            </a:r>
            <a:r>
              <a:rPr lang="en-US" dirty="0"/>
              <a:t>, </a:t>
            </a:r>
            <a:r>
              <a:rPr lang="en-US" dirty="0" err="1"/>
              <a:t>gFyE</a:t>
            </a:r>
            <a:r>
              <a:rPr lang="en-US" dirty="0"/>
              <a:t>, and </a:t>
            </a:r>
            <a:r>
              <a:rPr lang="en-US" dirty="0" err="1"/>
              <a:t>gFzE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71418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the Second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</p:spTree>
    <p:extLst>
      <p:ext uri="{BB962C8B-B14F-4D97-AF65-F5344CB8AC3E}">
        <p14:creationId xmlns:p14="http://schemas.microsoft.com/office/powerpoint/2010/main" val="1332510379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this project was to collect time series data from an IMU, and use it to identify individuals and activities</a:t>
            </a:r>
          </a:p>
          <a:p>
            <a:pPr lvl="1"/>
            <a:r>
              <a:rPr lang="en-US" dirty="0"/>
              <a:t>Movement is highly individualized and unique to each person</a:t>
            </a:r>
          </a:p>
          <a:p>
            <a:pPr lvl="2"/>
            <a:r>
              <a:rPr lang="en-US" dirty="0"/>
              <a:t>Gait is the cyclic movement of the body during locomotion</a:t>
            </a:r>
          </a:p>
          <a:p>
            <a:pPr marL="914377" lvl="2" indent="0">
              <a:buNone/>
            </a:pPr>
            <a:endParaRPr lang="en-US" dirty="0"/>
          </a:p>
          <a:p>
            <a:pPr lvl="1"/>
            <a:r>
              <a:rPr lang="en-US" dirty="0"/>
              <a:t>Gait can be broken down into the Stance phase and Swing phase</a:t>
            </a:r>
          </a:p>
          <a:p>
            <a:pPr lvl="2"/>
            <a:r>
              <a:rPr lang="en-US" dirty="0"/>
              <a:t>Stance Phase			Stance Phase</a:t>
            </a:r>
          </a:p>
          <a:p>
            <a:pPr lvl="3"/>
            <a:r>
              <a:rPr lang="en-US" dirty="0"/>
              <a:t>Heel Strike				Acceleration Phase</a:t>
            </a:r>
          </a:p>
          <a:p>
            <a:pPr lvl="3"/>
            <a:r>
              <a:rPr lang="en-US" dirty="0"/>
              <a:t>Foot Loading				Mid-Swing</a:t>
            </a:r>
          </a:p>
          <a:p>
            <a:pPr lvl="3"/>
            <a:r>
              <a:rPr lang="en-US" dirty="0"/>
              <a:t>Midstance shift			Deceleration Phase</a:t>
            </a:r>
          </a:p>
          <a:p>
            <a:pPr lvl="3"/>
            <a:r>
              <a:rPr lang="en-US" dirty="0"/>
              <a:t>Heel-off</a:t>
            </a:r>
          </a:p>
          <a:p>
            <a:pPr lvl="3"/>
            <a:r>
              <a:rPr lang="en-US" dirty="0"/>
              <a:t>Toe-of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Typical methods of analysis consist of stop motion photography, pressure sensors, and accelerometers strapped to the body.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6221"/>
      </p:ext>
    </p:extLst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  <a:p>
            <a:pPr lvl="1"/>
            <a:r>
              <a:rPr lang="en-US" dirty="0"/>
              <a:t>Time series data on a variety of activities was collected and labeled.  The same feature set as before was used to build classifier models.  To help visualize the data a partial correlation analysis was taken to reduce the feature set.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B5E541-E422-EFE5-7CF7-04D7D8FE1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75" y="2895602"/>
            <a:ext cx="4443250" cy="357493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1835223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Activities</a:t>
            </a:r>
          </a:p>
          <a:p>
            <a:pPr lvl="1"/>
            <a:r>
              <a:rPr lang="en-US" dirty="0"/>
              <a:t>Following the same procedure as before, we tested a logistic regression classifier model using angular velocity and acceleration. Adding additional features did not significantly improve the results.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B866DE-F311-5D10-E548-75E4B2D92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8" y="2501023"/>
            <a:ext cx="4174337" cy="33037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BAD2D5-1A42-2B2E-27B3-0B9C33900BF2}"/>
              </a:ext>
            </a:extLst>
          </p:cNvPr>
          <p:cNvSpPr txBox="1"/>
          <p:nvPr/>
        </p:nvSpPr>
        <p:spPr>
          <a:xfrm>
            <a:off x="504774" y="5869742"/>
            <a:ext cx="37546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Baseline</a:t>
            </a:r>
            <a:r>
              <a:rPr lang="en-US" sz="1200" dirty="0"/>
              <a:t> model (angular velocity and acceleration)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906C18-B408-DC21-211E-F1D129AEA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422" y="2501023"/>
            <a:ext cx="4174338" cy="33037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CBC821-F06A-9AC7-B586-61C124F9FF74}"/>
              </a:ext>
            </a:extLst>
          </p:cNvPr>
          <p:cNvSpPr txBox="1"/>
          <p:nvPr/>
        </p:nvSpPr>
        <p:spPr>
          <a:xfrm>
            <a:off x="4972567" y="5847906"/>
            <a:ext cx="3486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Full</a:t>
            </a:r>
            <a:r>
              <a:rPr lang="en-US" sz="1200" dirty="0"/>
              <a:t> Model using all 18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B4979-8351-82E0-CCCE-0C087B419B32}"/>
              </a:ext>
            </a:extLst>
          </p:cNvPr>
          <p:cNvSpPr txBox="1"/>
          <p:nvPr/>
        </p:nvSpPr>
        <p:spPr>
          <a:xfrm>
            <a:off x="2553947" y="6142884"/>
            <a:ext cx="4164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 (Sitting)   C (Climbing)   W (Walking)</a:t>
            </a:r>
          </a:p>
        </p:txBody>
      </p:sp>
    </p:spTree>
    <p:extLst>
      <p:ext uri="{BB962C8B-B14F-4D97-AF65-F5344CB8AC3E}">
        <p14:creationId xmlns:p14="http://schemas.microsoft.com/office/powerpoint/2010/main" val="2269961876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Exploring Other Classifier Types</a:t>
            </a:r>
          </a:p>
          <a:p>
            <a:pPr lvl="1"/>
            <a:r>
              <a:rPr lang="en-US" dirty="0"/>
              <a:t>The Logistic Model did not seem promising.  To resolve this other models were tested</a:t>
            </a:r>
          </a:p>
          <a:p>
            <a:pPr lvl="1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The KNN model did the best, outperforming all other models.  All models were built on stratified train-test data, and compared using a separate validation dataset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4DCE5532-9675-3BA5-761A-449187748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969567"/>
              </p:ext>
            </p:extLst>
          </p:nvPr>
        </p:nvGraphicFramePr>
        <p:xfrm>
          <a:off x="1619250" y="3318933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Balanced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0.6857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0.6599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0.9155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0.981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none" strike="noStrike" dirty="0">
                          <a:effectLst/>
                        </a:rPr>
                        <a:t>0.9943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0.9128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031103"/>
      </p:ext>
    </p:extLst>
  </p:cSld>
  <p:clrMapOvr>
    <a:masterClrMapping/>
  </p:clrMapOvr>
  <p:transition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587F60F-1E30-B769-43EC-F0997A418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503" y="1613228"/>
            <a:ext cx="5530993" cy="45630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760320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97104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A KNN model for activity identification was built using only </a:t>
            </a:r>
            <a:r>
              <a:rPr lang="en-US" u="none" strike="noStrike" dirty="0">
                <a:effectLst/>
              </a:rPr>
              <a:t>exponentially filtered term based on the CART analysis.</a:t>
            </a:r>
            <a:r>
              <a:rPr lang="en-US" dirty="0"/>
              <a:t> The results were nearly identical to the full model, showing the model reduction is valid.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9BEBB63D-60C0-7951-A48A-8E0262C84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321377"/>
              </p:ext>
            </p:extLst>
          </p:nvPr>
        </p:nvGraphicFramePr>
        <p:xfrm>
          <a:off x="4603932" y="2965846"/>
          <a:ext cx="415078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5392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2075392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u="none" strike="noStrike" dirty="0" err="1">
                          <a:effectLst/>
                        </a:rPr>
                        <a:t>gFxE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0.212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gFzE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0.201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gFyE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0.168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wxE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b="0" u="none" strike="noStrike" dirty="0" err="1">
                          <a:effectLst/>
                        </a:rPr>
                        <a:t>wyE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0.044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u="none" strike="noStrike" dirty="0" err="1">
                          <a:effectLst/>
                        </a:rPr>
                        <a:t>wzE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0.04</a:t>
                      </a:r>
                      <a:endParaRPr lang="en-US" sz="1800" b="0" u="none" strike="noStrike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u="none" strike="noStrike" dirty="0">
                          <a:effectLst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5875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6F31721-2C21-6FD6-2D69-EC03CD98C80F}"/>
              </a:ext>
            </a:extLst>
          </p:cNvPr>
          <p:cNvSpPr txBox="1"/>
          <p:nvPr/>
        </p:nvSpPr>
        <p:spPr>
          <a:xfrm>
            <a:off x="389284" y="6080859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Reduced to </a:t>
            </a:r>
            <a:r>
              <a:rPr lang="en-US" dirty="0" err="1"/>
              <a:t>gFxE</a:t>
            </a:r>
            <a:r>
              <a:rPr lang="en-US" dirty="0"/>
              <a:t>, </a:t>
            </a:r>
            <a:r>
              <a:rPr lang="en-US" dirty="0" err="1"/>
              <a:t>gFyE</a:t>
            </a:r>
            <a:r>
              <a:rPr lang="en-US" dirty="0"/>
              <a:t>, </a:t>
            </a:r>
            <a:r>
              <a:rPr lang="en-US" dirty="0" err="1"/>
              <a:t>gFzE</a:t>
            </a:r>
            <a:r>
              <a:rPr lang="en-US" dirty="0"/>
              <a:t>, </a:t>
            </a:r>
            <a:r>
              <a:rPr lang="en-US" dirty="0" err="1"/>
              <a:t>wxE</a:t>
            </a:r>
            <a:r>
              <a:rPr lang="en-US" dirty="0"/>
              <a:t>, </a:t>
            </a:r>
            <a:r>
              <a:rPr lang="en-US" dirty="0" err="1"/>
              <a:t>wyE</a:t>
            </a:r>
            <a:r>
              <a:rPr lang="en-US" dirty="0"/>
              <a:t>, and </a:t>
            </a:r>
            <a:r>
              <a:rPr lang="en-US" dirty="0" err="1"/>
              <a:t>wzE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74EF6B-26C8-82DF-E686-B4D8F5E43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84" y="2917987"/>
            <a:ext cx="3815428" cy="301457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82859237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Did we succeed?</a:t>
            </a:r>
          </a:p>
        </p:txBody>
      </p:sp>
    </p:spTree>
    <p:extLst>
      <p:ext uri="{BB962C8B-B14F-4D97-AF65-F5344CB8AC3E}">
        <p14:creationId xmlns:p14="http://schemas.microsoft.com/office/powerpoint/2010/main" val="2180638279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 – but more to do!</a:t>
            </a:r>
          </a:p>
          <a:p>
            <a:pPr lvl="1"/>
            <a:r>
              <a:rPr lang="en-US" dirty="0"/>
              <a:t>Based on our findings, these explorations could be extended further</a:t>
            </a:r>
          </a:p>
          <a:p>
            <a:pPr lvl="2"/>
            <a:r>
              <a:rPr lang="en-US" dirty="0"/>
              <a:t>Identify Speed/Length of Stride</a:t>
            </a:r>
          </a:p>
          <a:p>
            <a:pPr lvl="2"/>
            <a:r>
              <a:rPr lang="en-US" dirty="0"/>
              <a:t>Abnormal locomotion</a:t>
            </a:r>
          </a:p>
          <a:p>
            <a:pPr lvl="2"/>
            <a:r>
              <a:rPr lang="en-US" dirty="0"/>
              <a:t>Handedness</a:t>
            </a:r>
          </a:p>
          <a:p>
            <a:pPr marL="914377" lvl="2" indent="0">
              <a:buNone/>
            </a:pPr>
            <a:endParaRPr lang="en-US" dirty="0"/>
          </a:p>
          <a:p>
            <a:pPr lvl="1"/>
            <a:r>
              <a:rPr lang="en-US" dirty="0"/>
              <a:t>In principle we can build a power tool that identifies its operator using gait biometrics, rather than a user id. This also suggests that a tool could be customized based on how a user is holding the tool (e.g. righty vs lefty)</a:t>
            </a:r>
          </a:p>
          <a:p>
            <a:pPr marL="457188" lvl="1" indent="0">
              <a:buNone/>
            </a:pPr>
            <a:endParaRPr lang="en-US" dirty="0"/>
          </a:p>
          <a:p>
            <a:pPr lvl="1"/>
            <a:r>
              <a:rPr lang="en-US" dirty="0"/>
              <a:t>Reasonable model improvements could involve measuring IMU at several points on the body and using stride length as an additional feature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318161"/>
      </p:ext>
    </p:extLst>
  </p:cSld>
  <p:clrMapOvr>
    <a:masterClrMapping/>
  </p:clrMapOvr>
  <p:transition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Before we go…</a:t>
            </a:r>
          </a:p>
        </p:txBody>
      </p:sp>
    </p:spTree>
    <p:extLst>
      <p:ext uri="{BB962C8B-B14F-4D97-AF65-F5344CB8AC3E}">
        <p14:creationId xmlns:p14="http://schemas.microsoft.com/office/powerpoint/2010/main" val="3826265726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6072393" cy="5487121"/>
          </a:xfrm>
        </p:spPr>
        <p:txBody>
          <a:bodyPr/>
          <a:lstStyle/>
          <a:p>
            <a:r>
              <a:rPr lang="en-US" dirty="0"/>
              <a:t>Rich Lukas</a:t>
            </a:r>
          </a:p>
          <a:p>
            <a:pPr lvl="1"/>
            <a:r>
              <a:rPr lang="en-US" dirty="0" err="1"/>
              <a:t>Mgr</a:t>
            </a:r>
            <a:r>
              <a:rPr lang="en-US" dirty="0"/>
              <a:t> EE</a:t>
            </a:r>
          </a:p>
          <a:p>
            <a:pPr lvl="1"/>
            <a:r>
              <a:rPr lang="en-US" dirty="0"/>
              <a:t>ML Team, FEI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A great deal of information is buried in IMU data.  We can infer a great deal about a work site and user behavior.</a:t>
            </a:r>
          </a:p>
          <a:p>
            <a:pPr lvl="2"/>
            <a:r>
              <a:rPr lang="en-US" dirty="0"/>
              <a:t>Greater confidence in our ability to measure/model our environment beyond simply tool performance</a:t>
            </a:r>
          </a:p>
          <a:p>
            <a:pPr lvl="2"/>
            <a:r>
              <a:rPr lang="en-US" dirty="0"/>
              <a:t>Ability to manipulate data in Python, and create sophisticated analysis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F4DB43-9A30-425A-B206-E31A581B5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207550"/>
            <a:ext cx="2664897" cy="26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2564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pPr lvl="1"/>
            <a:r>
              <a:rPr lang="en-US" dirty="0"/>
              <a:t>Three test subjects were outfitted with a 6 axis IMU (inertial measurement unit), which recorded angular velocity and acceleration</a:t>
            </a:r>
          </a:p>
          <a:p>
            <a:pPr lvl="2"/>
            <a:r>
              <a:rPr lang="en-US" dirty="0"/>
              <a:t>Data was collected at 500 Hz and then down sampled to 100 Hz</a:t>
            </a:r>
          </a:p>
          <a:p>
            <a:pPr lvl="2"/>
            <a:r>
              <a:rPr lang="en-US" dirty="0"/>
              <a:t>The sensor was mounted at the hip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The recorded activities included</a:t>
            </a:r>
          </a:p>
          <a:p>
            <a:pPr lvl="2"/>
            <a:r>
              <a:rPr lang="en-US" dirty="0"/>
              <a:t>Walking at a measured pace</a:t>
            </a:r>
          </a:p>
          <a:p>
            <a:pPr lvl="2"/>
            <a:r>
              <a:rPr lang="en-US" dirty="0"/>
              <a:t>Running </a:t>
            </a:r>
          </a:p>
          <a:p>
            <a:pPr lvl="2"/>
            <a:r>
              <a:rPr lang="en-US" dirty="0"/>
              <a:t>Stair climbing/descending</a:t>
            </a:r>
          </a:p>
          <a:p>
            <a:pPr lvl="2"/>
            <a:r>
              <a:rPr lang="en-US" dirty="0"/>
              <a:t>Treadmill</a:t>
            </a:r>
          </a:p>
          <a:p>
            <a:pPr lvl="2"/>
            <a:r>
              <a:rPr lang="en-US" dirty="0"/>
              <a:t>Sitting</a:t>
            </a:r>
          </a:p>
          <a:p>
            <a:pPr lvl="2"/>
            <a:r>
              <a:rPr lang="en-US" dirty="0"/>
              <a:t>Jumping</a:t>
            </a:r>
          </a:p>
          <a:p>
            <a:pPr lvl="2"/>
            <a:r>
              <a:rPr lang="en-US" dirty="0"/>
              <a:t>Standing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Data was generated (as opposed to using primary &amp; secondary sets)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20721"/>
      </p:ext>
    </p:extLst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8" y="1043075"/>
            <a:ext cx="5809926" cy="5487121"/>
          </a:xfrm>
        </p:spPr>
        <p:txBody>
          <a:bodyPr/>
          <a:lstStyle/>
          <a:p>
            <a:r>
              <a:rPr lang="en-US" dirty="0"/>
              <a:t>George Burkhardt</a:t>
            </a:r>
          </a:p>
          <a:p>
            <a:pPr lvl="1"/>
            <a:r>
              <a:rPr lang="en-US" dirty="0"/>
              <a:t>Senior Software Engineer (Direct Supply)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Data is key and king – capturing non-linear/latent signals is hard without good data</a:t>
            </a:r>
          </a:p>
          <a:p>
            <a:pPr lvl="2"/>
            <a:r>
              <a:rPr lang="en-US" dirty="0"/>
              <a:t>Some problems align really well with available libraries, models, and techniques (as was this case)</a:t>
            </a:r>
          </a:p>
          <a:p>
            <a:pPr lvl="2"/>
            <a:r>
              <a:rPr lang="en-US" dirty="0"/>
              <a:t>Time series are scary but Rich makes ‘</a:t>
            </a:r>
            <a:r>
              <a:rPr lang="en-US" dirty="0" err="1"/>
              <a:t>em</a:t>
            </a:r>
            <a:r>
              <a:rPr lang="en-US" dirty="0"/>
              <a:t> look easy</a:t>
            </a:r>
          </a:p>
          <a:p>
            <a:pPr lvl="2"/>
            <a:r>
              <a:rPr lang="en-US" dirty="0"/>
              <a:t>There’s so much more to learn and explore – this is only the beginning!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  <p:pic>
        <p:nvPicPr>
          <p:cNvPr id="1026" name="Picture 2" descr="A picture of me">
            <a:extLst>
              <a:ext uri="{FF2B5EF4-FFF2-40B4-BE49-F238E27FC236}">
                <a16:creationId xmlns:a16="http://schemas.microsoft.com/office/drawing/2014/main" id="{D4A232B9-76D2-53B2-4AD0-159D32FE2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663" y="1106098"/>
            <a:ext cx="2808330" cy="2810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500022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8" y="1043075"/>
            <a:ext cx="5809926" cy="5487121"/>
          </a:xfrm>
        </p:spPr>
        <p:txBody>
          <a:bodyPr/>
          <a:lstStyle/>
          <a:p>
            <a:r>
              <a:rPr lang="en-US" dirty="0"/>
              <a:t>Dan Olson</a:t>
            </a:r>
          </a:p>
          <a:p>
            <a:pPr lvl="1"/>
            <a:r>
              <a:rPr lang="en-US" dirty="0"/>
              <a:t>TBD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TBD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12473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 and Answers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26F775A-3574-2D77-78FD-32909FDC125D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83137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79449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Dan Olson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384" y="1143000"/>
            <a:ext cx="6563232" cy="506306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230071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Rich Lukas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2/21/23</a:t>
            </a:fld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358" y="1207550"/>
            <a:ext cx="6857284" cy="489373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154814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George Burkhardt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2/21/23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35" y="1207550"/>
            <a:ext cx="6343730" cy="489373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809193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 Compared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9" y="964246"/>
            <a:ext cx="4040909" cy="311727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252" y="964247"/>
            <a:ext cx="4040909" cy="311727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031" y="3688153"/>
            <a:ext cx="4040909" cy="288381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9461184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 of Motion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2/21/23</a:t>
            </a:fld>
            <a:endParaRPr lang="en-US"/>
          </a:p>
        </p:txBody>
      </p:sp>
      <p:pic>
        <p:nvPicPr>
          <p:cNvPr id="6" name="george">
            <a:hlinkClick r:id="" action="ppaction://media"/>
            <a:extLst>
              <a:ext uri="{FF2B5EF4-FFF2-40B4-BE49-F238E27FC236}">
                <a16:creationId xmlns:a16="http://schemas.microsoft.com/office/drawing/2014/main" id="{C44895EF-CDD3-6AEE-9673-A32E9C9C6F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1732" y="1566650"/>
            <a:ext cx="5860536" cy="439540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7671394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lwaukee Template">
  <a:themeElements>
    <a:clrScheme name="Custom 1">
      <a:dk1>
        <a:sysClr val="windowText" lastClr="000000"/>
      </a:dk1>
      <a:lt1>
        <a:srgbClr val="FFFFFF"/>
      </a:lt1>
      <a:dk2>
        <a:srgbClr val="E31937"/>
      </a:dk2>
      <a:lt2>
        <a:srgbClr val="EEECE1"/>
      </a:lt2>
      <a:accent1>
        <a:srgbClr val="E31937"/>
      </a:accent1>
      <a:accent2>
        <a:srgbClr val="FDBC18"/>
      </a:accent2>
      <a:accent3>
        <a:srgbClr val="2459AF"/>
      </a:accent3>
      <a:accent4>
        <a:srgbClr val="DA5E00"/>
      </a:accent4>
      <a:accent5>
        <a:srgbClr val="002563"/>
      </a:accent5>
      <a:accent6>
        <a:srgbClr val="008A95"/>
      </a:accent6>
      <a:hlink>
        <a:srgbClr val="1A4283"/>
      </a:hlink>
      <a:folHlink>
        <a:srgbClr val="595959"/>
      </a:folHlink>
    </a:clrScheme>
    <a:fontScheme name="Milwaukee Tool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ilwaukee PowerPoint Template - Standard.potx  -  Read-Only" id="{ACA8BB0F-4A9F-4EE6-808C-F13EF2A42C45}" vid="{805EC5E0-7715-4F7B-A1F7-242E1C5903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76AB20B58D654AA06DE8E33932FA8A" ma:contentTypeVersion="2" ma:contentTypeDescription="Create a new document." ma:contentTypeScope="" ma:versionID="40ef1952927d2e50fb179186e5a1a895">
  <xsd:schema xmlns:xsd="http://www.w3.org/2001/XMLSchema" xmlns:xs="http://www.w3.org/2001/XMLSchema" xmlns:p="http://schemas.microsoft.com/office/2006/metadata/properties" xmlns:ns2="beb76b56-07f3-441d-bfae-cb7ae3539b9d" targetNamespace="http://schemas.microsoft.com/office/2006/metadata/properties" ma:root="true" ma:fieldsID="0e0043146b5088936c70d76cc37ba713" ns2:_="">
    <xsd:import namespace="beb76b56-07f3-441d-bfae-cb7ae3539b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b76b56-07f3-441d-bfae-cb7ae3539b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286A95-3188-45F8-919A-DAA81A28CF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53CB54-D8AF-4CFA-8D2D-09818D604CC2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purl.org/dc/elements/1.1/"/>
    <ds:schemaRef ds:uri="beb76b56-07f3-441d-bfae-cb7ae3539b9d"/>
    <ds:schemaRef ds:uri="http://schemas.microsoft.com/office/infopath/2007/PartnerControl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F12F62A-D74B-4B8F-9761-767350F3BC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b76b56-07f3-441d-bfae-cb7ae3539b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1192</TotalTime>
  <Words>1128</Words>
  <Application>Microsoft Macintosh PowerPoint</Application>
  <PresentationFormat>On-screen Show (4:3)</PresentationFormat>
  <Paragraphs>266</Paragraphs>
  <Slides>32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Arial Black</vt:lpstr>
      <vt:lpstr>Calibri</vt:lpstr>
      <vt:lpstr>Wingdings</vt:lpstr>
      <vt:lpstr>Milwaukee Template</vt:lpstr>
      <vt:lpstr>User Identification based on Movement</vt:lpstr>
      <vt:lpstr>User Identification based on Movement</vt:lpstr>
      <vt:lpstr>User Identification based on Movement</vt:lpstr>
      <vt:lpstr>Exploratory Data Analysis</vt:lpstr>
      <vt:lpstr>Uniqueness of Gait</vt:lpstr>
      <vt:lpstr>Uniqueness of Gait</vt:lpstr>
      <vt:lpstr>Uniqueness of Gait</vt:lpstr>
      <vt:lpstr>Uniqueness of Gait Compared</vt:lpstr>
      <vt:lpstr>Forces in 3-space</vt:lpstr>
      <vt:lpstr>Model the First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Model the Second</vt:lpstr>
      <vt:lpstr>Identifying Activities</vt:lpstr>
      <vt:lpstr>Identifying Activities</vt:lpstr>
      <vt:lpstr>Identifying Activities</vt:lpstr>
      <vt:lpstr>Identifying Activities</vt:lpstr>
      <vt:lpstr>Identifying Activities</vt:lpstr>
      <vt:lpstr>Identifying Individuals</vt:lpstr>
      <vt:lpstr>Conclusion</vt:lpstr>
      <vt:lpstr>Identifying Individuals</vt:lpstr>
      <vt:lpstr>About Us</vt:lpstr>
      <vt:lpstr>About Us</vt:lpstr>
      <vt:lpstr>About Us</vt:lpstr>
      <vt:lpstr>About Us</vt:lpstr>
      <vt:lpstr>Question and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6330 Final Project</dc:title>
  <dc:creator>Lukas, Richard</dc:creator>
  <cp:lastModifiedBy>Robert Burkhardt</cp:lastModifiedBy>
  <cp:revision>33</cp:revision>
  <dcterms:created xsi:type="dcterms:W3CDTF">2023-02-18T18:48:42Z</dcterms:created>
  <dcterms:modified xsi:type="dcterms:W3CDTF">2023-02-22T03:05:07Z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0x010100B776AB20B58D654AA06DE8E33932FA8A</vt:lpwstr>
  </property>
</Properties>
</file>

<file path=docProps/thumbnail.jpeg>
</file>